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83" r:id="rId2"/>
    <p:sldId id="284" r:id="rId3"/>
    <p:sldId id="282" r:id="rId4"/>
    <p:sldId id="279" r:id="rId5"/>
    <p:sldId id="285" r:id="rId6"/>
    <p:sldId id="286" r:id="rId7"/>
    <p:sldId id="280" r:id="rId8"/>
    <p:sldId id="287" r:id="rId9"/>
    <p:sldId id="288" r:id="rId10"/>
    <p:sldId id="289" r:id="rId11"/>
    <p:sldId id="297" r:id="rId12"/>
    <p:sldId id="290" r:id="rId13"/>
    <p:sldId id="298" r:id="rId14"/>
    <p:sldId id="299" r:id="rId15"/>
    <p:sldId id="314" r:id="rId16"/>
    <p:sldId id="315" r:id="rId17"/>
    <p:sldId id="278" r:id="rId18"/>
    <p:sldId id="300" r:id="rId19"/>
    <p:sldId id="302" r:id="rId20"/>
    <p:sldId id="257" r:id="rId21"/>
    <p:sldId id="291" r:id="rId22"/>
    <p:sldId id="271" r:id="rId23"/>
    <p:sldId id="305" r:id="rId24"/>
    <p:sldId id="258" r:id="rId25"/>
    <p:sldId id="306" r:id="rId26"/>
    <p:sldId id="272" r:id="rId27"/>
    <p:sldId id="309" r:id="rId28"/>
    <p:sldId id="262" r:id="rId29"/>
    <p:sldId id="313" r:id="rId30"/>
    <p:sldId id="265" r:id="rId31"/>
    <p:sldId id="310" r:id="rId32"/>
    <p:sldId id="292" r:id="rId33"/>
    <p:sldId id="311" r:id="rId34"/>
    <p:sldId id="316" r:id="rId35"/>
    <p:sldId id="312" r:id="rId36"/>
    <p:sldId id="294" r:id="rId37"/>
    <p:sldId id="307" r:id="rId38"/>
    <p:sldId id="308" r:id="rId39"/>
    <p:sldId id="295" r:id="rId40"/>
    <p:sldId id="296" r:id="rId41"/>
    <p:sldId id="303" r:id="rId42"/>
    <p:sldId id="267" r:id="rId43"/>
    <p:sldId id="304" r:id="rId44"/>
    <p:sldId id="268" r:id="rId45"/>
    <p:sldId id="269" r:id="rId46"/>
    <p:sldId id="270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9" autoAdjust="0"/>
    <p:restoredTop sz="92652" autoAdjust="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BF6F6-6AA2-432A-9EE6-03D3FD37D51D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AD950-C1BE-495E-8F27-899C91403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AD950-C1BE-495E-8F27-899C91403668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9E60-C801-4F60-A046-B9BC23778ACB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81F3-1261-4A2B-B7B3-813846F74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9E60-C801-4F60-A046-B9BC23778ACB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81F3-1261-4A2B-B7B3-813846F74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9E60-C801-4F60-A046-B9BC23778ACB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81F3-1261-4A2B-B7B3-813846F74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9E60-C801-4F60-A046-B9BC23778ACB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81F3-1261-4A2B-B7B3-813846F74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9E60-C801-4F60-A046-B9BC23778ACB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81F3-1261-4A2B-B7B3-813846F74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9E60-C801-4F60-A046-B9BC23778ACB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81F3-1261-4A2B-B7B3-813846F74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9E60-C801-4F60-A046-B9BC23778ACB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81F3-1261-4A2B-B7B3-813846F74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9E60-C801-4F60-A046-B9BC23778ACB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81F3-1261-4A2B-B7B3-813846F74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9E60-C801-4F60-A046-B9BC23778ACB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81F3-1261-4A2B-B7B3-813846F74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9E60-C801-4F60-A046-B9BC23778ACB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81F3-1261-4A2B-B7B3-813846F74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9E60-C801-4F60-A046-B9BC23778ACB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81F3-1261-4A2B-B7B3-813846F74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69E60-C801-4F60-A046-B9BC23778ACB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181F3-1261-4A2B-B7B3-813846F74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c/Weightlifting_pictogram.sv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news.1777.ru/uploads/posts/2009-10/1256020141_20090525_atletica2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2/Wrestling_pictogram.sv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g.crazys.info/files/i/2009.10.29/1256753642_x_fdeb3903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jpeg"/><Relationship Id="rId2" Type="http://schemas.openxmlformats.org/officeDocument/2006/relationships/hyperlink" Target="http://upload.wikimedia.org/wikipedia/commons/8/8e/Archery_pictogram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zzle.com/img/articleImages/511211-50med.jpg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newsimg.bbc.co.uk/media/images/44908000/jpg/_44908257_olimp9-4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1.png"/><Relationship Id="rId2" Type="http://schemas.openxmlformats.org/officeDocument/2006/relationships/hyperlink" Target="http://www.livesport.ru/l/photo/2008/08/13/fieldhockey/pictur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6/6b/Field_hockey_pictogram.svg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://hokkei.serfak.ru/Hockey-wm-halbfinale_Esp-Ger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na-chizhowa.narod.ru/1056382.jp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upload.wikimedia.org/wikipedia/commons/1/15/Rhythmic_gymnasts_posing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hyperlink" Target="http://upload.wikimedia.org/wikipedia/commons/e/ec/Gymnastics_(rhythmic)_pictogram.sv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upload.wikimedia.org/wikipedia/commons/1/12/Gymnastics_(artistic)_pictogram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hyperlink" Target="http://alex-007-88.narod.ru/kr-p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hyperlink" Target="http://www.livesport.ru/l/photo/2008/08/13/fieldhockey/picture.jpg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upload.wikimedia.org/wikipedia/commons/3/38/Volleyball_game.jpg" TargetMode="External"/><Relationship Id="rId12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hyperlink" Target="http://www.niknews.mk.ua/image/3606/" TargetMode="External"/><Relationship Id="rId5" Type="http://schemas.openxmlformats.org/officeDocument/2006/relationships/hyperlink" Target="http://upload.wikimedia.org/wikipedia/commons/e/e5/WaterPolo.JPG" TargetMode="External"/><Relationship Id="rId15" Type="http://schemas.openxmlformats.org/officeDocument/2006/relationships/image" Target="../media/image9.jpeg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hyperlink" Target="http://upload.wikimedia.org/wikipedia/commons/2/27/Cervenkova.JPG" TargetMode="External"/><Relationship Id="rId1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upload.wikimedia.org/wikipedia/commons/c/cf/Football_pictogram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hyperlink" Target="http://www.klopp.ru/uploads/posts/2008-07/1215002985_ispaniia3068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upload.wikimedia.org/wikipedia/commons/2/24/Equestrian_pictogram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hyperlink" Target="http://www.equestrian.ru/photos/photoreport2003/gaross/a_751d46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5/Tennis_pictogram.svg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upload.wikimedia.org/wikipedia/commons/8/85/Tennis_pictogram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hyperlink" Target="http://www.klopp.ru/uploads/posts/2008-01/1200476573_tenis11_2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upload.wikimedia.org/wikipedia/commons/8/86/Cycling_(road)_pictogram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hyperlink" Target="http://www.belarus.by/relimages/000456_219020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upload.wikimedia.org/wikipedia/commons/8/85/Table_tennis_pictogram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gif"/><Relationship Id="rId5" Type="http://schemas.openxmlformats.org/officeDocument/2006/relationships/image" Target="../media/image52.jpeg"/><Relationship Id="rId4" Type="http://schemas.openxmlformats.org/officeDocument/2006/relationships/hyperlink" Target="http://www.pravda-nn.ru/upl/newspapers/src/8641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f/Basketball_pictogram.svg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foto.academ.org/data/media/95/IMG_188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gif"/><Relationship Id="rId5" Type="http://schemas.openxmlformats.org/officeDocument/2006/relationships/image" Target="../media/image57.jpeg"/><Relationship Id="rId4" Type="http://schemas.openxmlformats.org/officeDocument/2006/relationships/hyperlink" Target="http://www.gazeta.lv/images/img_600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://upload.wikimedia.org/wikipedia/commons/e/eb/Swimming_pictogram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hyperlink" Target="http://upload.wikimedia.org/wikipedia/commons/5/51/EK_Zwemmen_2006_100m_vlinder_vrouwen.j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5/Nina_Dittrich_200m-butterfly_Schwechat2008.jpg" TargetMode="External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4/Diving_pictogram.svg" TargetMode="Externa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kfs.mosreg.ru/userdata/docs2/pr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c/Synchronized_swimming_pictogram.svg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ocereisdeverdad.org/pic/1969__44931a444fe2b.jpg" TargetMode="Externa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hyperlink" Target="http://asnta.ru/media/fotoalbums/2010/01_26/Sinkhronnoie_plavaniie_Rossiia_2009_07_18_Reuters_Laszlo-Balogh_0.jpg-6343-t700x525.jpg" TargetMode="External"/><Relationship Id="rId4" Type="http://schemas.openxmlformats.org/officeDocument/2006/relationships/image" Target="../media/image7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hyperlink" Target="http://upload.wikimedia.org/wikipedia/commons/5/57/Rowing_pictogram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gif"/><Relationship Id="rId5" Type="http://schemas.openxmlformats.org/officeDocument/2006/relationships/image" Target="../media/image73.jpeg"/><Relationship Id="rId4" Type="http://schemas.openxmlformats.org/officeDocument/2006/relationships/hyperlink" Target="http://upload.wikimedia.org/wikipedia/commons/0/07/Czworka_podwojna-Pekin_2008.jp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hyperlink" Target="http://upload.wikimedia.org/wikipedia/commons/5/57/Rowing_pictogram.sv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hyperlink" Target="http://upload.wikimedia.org/wikipedia/commons/3/3c/Canoeing_(flatwater)_pictogram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hyperlink" Target="http://upload.wikimedia.org/wikipedia/commons/4/42/Sprint_Boat_K-2.jp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hyperlink" Target="http://upload.wikimedia.org/wikipedia/commons/0/0e/Water_polo_pictogram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upload.wikimedia.org/wikipedia/commons/e/e5/WaterPolo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hyperlink" Target="http://upload.wikimedia.org/wikipedia/commons/0/02/Fencing_pictogram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hyperlink" Target="http://upload.wikimedia.org/wikipedia/commons/6/6c/0408_USA_Olympic_fencing.jp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hyperlink" Target="http://f.primamedia.ru/7031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hyperlink" Target="http://upload.wikimedia.org/wikipedia/commons/0/02/Fencing_pictogram.sv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a/Volleyball_(indoor)_pictogram.svg" TargetMode="External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4.png"/><Relationship Id="rId2" Type="http://schemas.openxmlformats.org/officeDocument/2006/relationships/hyperlink" Target="http://upload.wikimedia.org/wikipedia/commons/3/38/Volleyball_gam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c/ca/Volleyball_(indoor)_pictogram.svg" TargetMode="External"/><Relationship Id="rId5" Type="http://schemas.openxmlformats.org/officeDocument/2006/relationships/image" Target="../media/image85.png"/><Relationship Id="rId4" Type="http://schemas.openxmlformats.org/officeDocument/2006/relationships/hyperlink" Target="http://www.chita.ru/files/mgal/images/4.gif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gif"/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gif"/><Relationship Id="rId7" Type="http://schemas.openxmlformats.org/officeDocument/2006/relationships/image" Target="../media/image99.gif"/><Relationship Id="rId2" Type="http://schemas.openxmlformats.org/officeDocument/2006/relationships/image" Target="../media/image9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gif"/><Relationship Id="rId5" Type="http://schemas.openxmlformats.org/officeDocument/2006/relationships/image" Target="../media/image97.gif"/><Relationship Id="rId4" Type="http://schemas.openxmlformats.org/officeDocument/2006/relationships/image" Target="../media/image9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upload.wikimedia.org/wikipedia/commons/8/8f/Athletics_pictogram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upload.wikimedia.org/wikipedia/commons/4/4b/Dwain_Chambers_at_Olympic_Trials_2008_02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9/Osaka07_D7M_Stephan_Steding_Javelin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928802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СПОРТ</a:t>
            </a:r>
          </a:p>
          <a:p>
            <a:pPr algn="ctr"/>
            <a:r>
              <a:rPr lang="ru-RU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«ЛЕТНИЕ ВИДЫ</a:t>
            </a:r>
            <a:r>
              <a:rPr lang="ru-RU" sz="8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!»</a:t>
            </a:r>
            <a:endParaRPr lang="ru-RU" sz="8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42910" y="50006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6415" y="0"/>
            <a:ext cx="86281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ТЯЖЕЛАЯ АТЛЕТИКА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1071546"/>
            <a:ext cx="435768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очереди, посмотри,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Выходят тут богатыри,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Толкают штангу перед нами,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тяжелыми она «блинами»,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Точнее, дисками стальными, - 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Увесистее штанга с ними.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Чтобы пробиться в чемпионы,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Здесь нужно больше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полутонны</a:t>
            </a:r>
            <a:endParaRPr lang="ru-RU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Суметь поднять над головой.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он, штангист, какой герой! </a:t>
            </a:r>
          </a:p>
        </p:txBody>
      </p:sp>
      <p:pic>
        <p:nvPicPr>
          <p:cNvPr id="22531" name="Picture 3" descr="C:\Users\Дом\Desktop\33583305-Male-Athlete-Lifting-Barbell-At-Gym-Stock-Photo.jpg"/>
          <p:cNvPicPr>
            <a:picLocks noChangeAspect="1" noChangeArrowheads="1"/>
          </p:cNvPicPr>
          <p:nvPr/>
        </p:nvPicPr>
        <p:blipFill>
          <a:blip r:embed="rId2"/>
          <a:srcRect b="6753"/>
          <a:stretch>
            <a:fillRect/>
          </a:stretch>
        </p:blipFill>
        <p:spPr bwMode="auto">
          <a:xfrm>
            <a:off x="0" y="2714620"/>
            <a:ext cx="4714876" cy="4143381"/>
          </a:xfrm>
          <a:prstGeom prst="rect">
            <a:avLst/>
          </a:prstGeom>
          <a:noFill/>
        </p:spPr>
      </p:pic>
      <p:pic>
        <p:nvPicPr>
          <p:cNvPr id="7" name="Picture 2" descr="Файл:Weightlifting pictogram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642918"/>
            <a:ext cx="17859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6415" y="0"/>
            <a:ext cx="86281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ТЯЖЕЛАЯ АТЛЕТИКА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sz="quarter" idx="1"/>
          </p:nvPr>
        </p:nvSpPr>
        <p:spPr>
          <a:xfrm>
            <a:off x="4743450" y="1643050"/>
            <a:ext cx="4400550" cy="4257675"/>
          </a:xfrm>
        </p:spPr>
        <p:txBody>
          <a:bodyPr>
            <a:normAutofit fontScale="77500" lnSpcReduction="20000"/>
          </a:bodyPr>
          <a:lstStyle/>
          <a:p>
            <a:pPr marL="320040" indent="-320040" algn="ctr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Тяжёлая атлетика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силовой вид спорта, в основе которого лежит выполнение упражнений по подниманию штанги над головой. </a:t>
            </a:r>
          </a:p>
          <a:p>
            <a:pPr marL="320040" indent="-320040" eaLnBrk="1" fontAlgn="auto" hangingPunct="1">
              <a:spcAft>
                <a:spcPts val="0"/>
              </a:spcAft>
              <a:buNone/>
              <a:defRPr/>
            </a:pP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" indent="-320040" algn="ctr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Соревнования по тяжёлой атлетике сегодня включают в себя два упражнения - рывок и толчок.</a:t>
            </a:r>
          </a:p>
          <a:p>
            <a:pPr marL="320040" indent="-320040" eaLnBrk="1" fontAlgn="auto" hangingPunct="1">
              <a:spcAft>
                <a:spcPts val="0"/>
              </a:spcAft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20040" indent="-320040" eaLnBrk="1" fontAlgn="auto" hangingPunct="1">
              <a:spcAft>
                <a:spcPts val="0"/>
              </a:spcAft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pic>
        <p:nvPicPr>
          <p:cNvPr id="7" name="Picture 4" descr="Картинка 25 из 48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3"/>
            <a:ext cx="4557057" cy="564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6050" y="0"/>
            <a:ext cx="36411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БОРЬБА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764024"/>
            <a:ext cx="48577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Любят бороться мальчишки, играя,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здесь перед нами борьба непростая,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ней не проходит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приемчик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любой –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Зовется она греко-римской борьбой.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Много тут разных правил, запретов,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Борцы, уж конечно, помнят об этом.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Они потому и стараются в схватке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 друга скорей уложить на лопатки.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победитель – решает судья.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Набрал больше баллов – победа твоя!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Неплохо, наверно, и нам бы с тобой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Тоже заняться этой борьбой!</a:t>
            </a: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Обои вольная борьба"/>
          <p:cNvPicPr>
            <a:picLocks noChangeAspect="1" noChangeArrowheads="1"/>
          </p:cNvPicPr>
          <p:nvPr/>
        </p:nvPicPr>
        <p:blipFill>
          <a:blip r:embed="rId2"/>
          <a:srcRect b="6399"/>
          <a:stretch>
            <a:fillRect/>
          </a:stretch>
        </p:blipFill>
        <p:spPr bwMode="auto">
          <a:xfrm>
            <a:off x="4714876" y="3479829"/>
            <a:ext cx="4429124" cy="3378171"/>
          </a:xfrm>
          <a:prstGeom prst="rect">
            <a:avLst/>
          </a:prstGeom>
          <a:noFill/>
        </p:spPr>
      </p:pic>
      <p:pic>
        <p:nvPicPr>
          <p:cNvPr id="7" name="Picture 2" descr="Файл:Wrestling pictogram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0"/>
            <a:ext cx="1785926" cy="178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572000" y="164305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Борьба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единоборство двух невооружённых спортсменов с использованием определённых приёмов.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ВОЛЬНАЯ БОРЬБА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1714488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Вольная борьба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-вид единоборства с применением различных приёмов (захватов, бросков, переворотов, подножек и т. п.), в котором каждый </a:t>
            </a:r>
          </a:p>
          <a:p>
            <a:pPr marL="320040" indent="-320040" algn="ctr"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соперников пытается положить другого на лопатки и победить.</a:t>
            </a:r>
          </a:p>
        </p:txBody>
      </p:sp>
      <p:pic>
        <p:nvPicPr>
          <p:cNvPr id="6" name="Picture 6" descr="http://img-fotki.yandex.ru/get/42/shmy.10/0_1304c_e49ff75a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7"/>
            <a:ext cx="4143404" cy="573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ГРЕКО-РИМСКАЯ БОРЬБА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07154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20040" indent="-320040"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Греко-римская борьба (классическая)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европейский вид единоборства, в которой спортсмен должен, с помощью определённого арсенала технических действий (приёмов), вывести противника из равновесия и прижать лопатками к ковру. В греко-римской борьбе запрещены технические действия ногами (зацепы, подножки, подсечки) и против ног.</a:t>
            </a:r>
          </a:p>
        </p:txBody>
      </p:sp>
      <p:pic>
        <p:nvPicPr>
          <p:cNvPr id="6" name="Picture 2" descr="Картинка 16 из 35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00108"/>
            <a:ext cx="3857652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СТРЕЛЬБА ИЗ ЛУКА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357298"/>
            <a:ext cx="4572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20040" indent="-320040"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Стрельба из лука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20040" indent="-320040"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 спорта, в котором производится стрельба из лука стрелами на точность или дальность. </a:t>
            </a:r>
          </a:p>
          <a:p>
            <a:pPr marL="320040" indent="-320040" algn="ctr">
              <a:defRPr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" indent="-320040" algn="ctr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Дисциплины:</a:t>
            </a:r>
          </a:p>
          <a:p>
            <a:pPr marL="320040" indent="-320040" algn="ctr"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-   личные (мужские и женские);</a:t>
            </a:r>
          </a:p>
          <a:p>
            <a:pPr marL="320040" indent="-320040" algn="ctr"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-   командные (мужские и женские), в     команде 3 участника.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Победителем является спортсмен или команда, которая наберёт больше очков, согласно правилам соревнований. </a:t>
            </a:r>
          </a:p>
        </p:txBody>
      </p:sp>
      <p:pic>
        <p:nvPicPr>
          <p:cNvPr id="6" name="Picture 2" descr="Файл:Archery pictogram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4286256"/>
            <a:ext cx="2071683" cy="207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Картинка 10 из 1025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000108"/>
            <a:ext cx="4429156" cy="264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Картинка 27 из 1025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b="6122"/>
          <a:stretch>
            <a:fillRect/>
          </a:stretch>
        </p:blipFill>
        <p:spPr bwMode="auto">
          <a:xfrm>
            <a:off x="1857356" y="3786190"/>
            <a:ext cx="2389809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ХОККЕЙ НА ТРАВЕ</a:t>
            </a:r>
            <a:endParaRPr lang="ru-RU" sz="6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428736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Хоккей на траве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один из самых популярных видов хоккея. </a:t>
            </a:r>
          </a:p>
          <a:p>
            <a:pPr algn="ctr"/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игры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загнать при помощи клюшки мяч в ворота соперника.</a:t>
            </a:r>
          </a:p>
          <a:p>
            <a:pPr algn="ctr"/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Победу одерживает команда, забившая за время игры больше голов чем соперник.</a:t>
            </a:r>
          </a:p>
          <a:p>
            <a:pPr algn="ctr"/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Касаться мяча руками или ногами, кроме вратаря, запрещено. На ногах у игроков - обычная спортивная обувь.</a:t>
            </a:r>
          </a:p>
          <a:p>
            <a:pPr algn="ctr"/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Во всем мире играют на искусственном покрытии.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а 14 из 128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97336"/>
            <a:ext cx="4143346" cy="276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Картинка 1 из 128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928670"/>
            <a:ext cx="4643438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Файл:Field hockey pictogram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715226" y="0"/>
            <a:ext cx="157161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ГИМНАСТИКА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7" name="Picture 1" descr="http://cdncache-a.akamaihd.net/items/it/img/arrow-10x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" cy="9525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1214422"/>
            <a:ext cx="407193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Гимнастических снарядов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Очень много разных надо,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 на них без остановки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 гимнаст бесстрашный, ловкий,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Упражнения показал.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 такие! Ахнет зал.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Или с лентою послушной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танце кружится воздушном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Здесь под музыку гимнастка,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Танец тот похож на сказку.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Может с обручем, булавой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Выступить она на славу.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Пусть не ставят тут рекорд – 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наш любимый спорт!</a:t>
            </a:r>
          </a:p>
        </p:txBody>
      </p:sp>
      <p:pic>
        <p:nvPicPr>
          <p:cNvPr id="10" name="Picture 2" descr="Картинка 1 из 2205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14488"/>
            <a:ext cx="492919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ХУДОЖЕСТВЕННАЯ ГИМНАСТИКА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4" descr="Файл:Rhythmic gymnasts pos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4857752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Файл:Gymnastics (rhythmic) pictogram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929198"/>
            <a:ext cx="15001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57752" y="1643050"/>
            <a:ext cx="42862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Художественная гимнастика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вид спорта, выполнение под музыку различных гимнастических и танцевальных упражнений без предмета, а также с предметом (скакалка, обруч, мяч, булавы, лента).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СПОРТИВНАЯ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ГИМНАСТИКА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Файл:Gymnastics (artistic) pictogram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857232"/>
            <a:ext cx="17859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Картинка 34 из 2205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2702"/>
          <a:stretch>
            <a:fillRect/>
          </a:stretch>
        </p:blipFill>
        <p:spPr bwMode="auto">
          <a:xfrm>
            <a:off x="0" y="3071810"/>
            <a:ext cx="446006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14876" y="1142984"/>
            <a:ext cx="421481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Спортивная гимнастика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-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 спорта, включающий соревнования на гимнастических снарядах, в вольных упражнениях и в опорных прыжках.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современной программе гимнастического многоборья: 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женщин- на брусьях разной высоты, бревне, в опорных прыжках, вольных упражнениях;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мужчин- в вольных упражнениях, опорных прыжках, на коне, кольцах, параллельных брусьях и перекладине.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785794"/>
            <a:ext cx="837845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 </a:t>
            </a: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20437" y="714356"/>
            <a:ext cx="623563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</a:t>
            </a:r>
          </a:p>
        </p:txBody>
      </p:sp>
      <p:pic>
        <p:nvPicPr>
          <p:cNvPr id="17" name="Picture 2" descr="http://www.fisio.ru/images/sai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500306"/>
            <a:ext cx="2143140" cy="1928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 descr="http://desktop.kazansoft.ru/bigimages/sport/bike/img-d2178.jpg"/>
          <p:cNvPicPr>
            <a:picLocks noChangeAspect="1" noChangeArrowheads="1"/>
          </p:cNvPicPr>
          <p:nvPr/>
        </p:nvPicPr>
        <p:blipFill>
          <a:blip r:embed="rId3" cstate="print"/>
          <a:srcRect t="6172"/>
          <a:stretch>
            <a:fillRect/>
          </a:stretch>
        </p:blipFill>
        <p:spPr bwMode="auto">
          <a:xfrm>
            <a:off x="3357554" y="4500570"/>
            <a:ext cx="2428892" cy="2172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 descr="http://turmanual.ru/wp-content/uploads/2011/02/Poezdki-na-futbol.jpg"/>
          <p:cNvPicPr>
            <a:picLocks noChangeAspect="1" noChangeArrowheads="1"/>
          </p:cNvPicPr>
          <p:nvPr/>
        </p:nvPicPr>
        <p:blipFill>
          <a:blip r:embed="rId4" cstate="print"/>
          <a:srcRect t="8332" b="11110"/>
          <a:stretch>
            <a:fillRect/>
          </a:stretch>
        </p:blipFill>
        <p:spPr bwMode="auto">
          <a:xfrm>
            <a:off x="3214678" y="214290"/>
            <a:ext cx="2571735" cy="2071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Файл:WaterPol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428604"/>
            <a:ext cx="2576066" cy="1928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Файл:Volleyball gam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5405" r="5405" b="5395"/>
          <a:stretch>
            <a:fillRect/>
          </a:stretch>
        </p:blipFill>
        <p:spPr bwMode="auto">
          <a:xfrm>
            <a:off x="6072198" y="2500306"/>
            <a:ext cx="2357454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 descr="Файл:Cervenkova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 t="8631" b="3486"/>
          <a:stretch>
            <a:fillRect/>
          </a:stretch>
        </p:blipFill>
        <p:spPr bwMode="auto">
          <a:xfrm>
            <a:off x="785786" y="357166"/>
            <a:ext cx="2214552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6" descr="Картинка 6 из 18697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 t="3405" r="11364"/>
          <a:stretch>
            <a:fillRect/>
          </a:stretch>
        </p:blipFill>
        <p:spPr bwMode="auto">
          <a:xfrm>
            <a:off x="3286116" y="2500306"/>
            <a:ext cx="2500330" cy="1818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2" descr="Картинка 14 из 1284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 l="3846" r="3845" b="10520"/>
          <a:stretch>
            <a:fillRect/>
          </a:stretch>
        </p:blipFill>
        <p:spPr bwMode="auto">
          <a:xfrm>
            <a:off x="714348" y="4643446"/>
            <a:ext cx="2428892" cy="2214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4" descr="Карен Хачанов"/>
          <p:cNvPicPr>
            <a:picLocks noChangeAspect="1" noChangeArrowheads="1"/>
          </p:cNvPicPr>
          <p:nvPr/>
        </p:nvPicPr>
        <p:blipFill>
          <a:blip r:embed="rId15"/>
          <a:srcRect l="23438" t="10711" r="5312"/>
          <a:stretch>
            <a:fillRect/>
          </a:stretch>
        </p:blipFill>
        <p:spPr bwMode="auto">
          <a:xfrm>
            <a:off x="6072198" y="4701177"/>
            <a:ext cx="2357454" cy="2156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29190" y="1"/>
            <a:ext cx="40324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Футбол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1010245"/>
            <a:ext cx="4071934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Скорей на стадион, ура!</a:t>
            </a:r>
            <a:b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 ждет любимая игра.</a:t>
            </a:r>
            <a:b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ней главное, конечно, гол.</a:t>
            </a:r>
            <a:b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Зовется та игра- футбол.</a:t>
            </a:r>
            <a:b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Неутомимы и легки,</a:t>
            </a:r>
            <a:b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Бегут по полю игроки,</a:t>
            </a:r>
            <a:b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 собою мяч ведут,</a:t>
            </a:r>
            <a:b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Мелькает он и там, и тут.</a:t>
            </a:r>
            <a:b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отличилось нападенье,</a:t>
            </a:r>
            <a:b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Ревут трибуны, все в волненьи.</a:t>
            </a:r>
            <a:b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Хватается за сердце кто-то,</a:t>
            </a:r>
            <a:b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мяч, смотри, уже в воротах…</a:t>
            </a:r>
            <a:b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Два тайма быстро пролетели,</a:t>
            </a:r>
            <a:b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хоть сегодня мы болели,</a:t>
            </a:r>
            <a:b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к доктору, нет, не пойдем,</a:t>
            </a:r>
            <a:b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Вновь на футбол билет возьмем!</a:t>
            </a:r>
            <a:endParaRPr lang="ru-RU" sz="2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Файл:Football pictogram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786454"/>
            <a:ext cx="1071546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Футбол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 командный вид спорта, в котором целью является забить мяч в ворота соперника ногами или другими частями тела (кроме рук) большее, чем команда соперника количество раз. В настоящее время самый популярный и массовый вид спорта в мире.</a:t>
            </a:r>
          </a:p>
        </p:txBody>
      </p:sp>
      <p:pic>
        <p:nvPicPr>
          <p:cNvPr id="10" name="Picture 10" descr="Картинка 31 из 1474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6250"/>
          <a:stretch>
            <a:fillRect/>
          </a:stretch>
        </p:blipFill>
        <p:spPr bwMode="auto">
          <a:xfrm>
            <a:off x="0" y="2571744"/>
            <a:ext cx="5000629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КОННЫЙ СПОРТ</a:t>
            </a:r>
            <a:endParaRPr lang="ru-RU" sz="7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628" y="1071546"/>
            <a:ext cx="435768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Выездка, контур и троеборье –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же победит сегодня в споре?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вовсю стараются лошадки: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Выполнять команды по порядку,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Полностью наездникам подвластны, Не боятся и преград опасных.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они легко берут барьер,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Показав бесстрашия пример.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Каждая взлетает, словно птица,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Прямо через ров с водой стремится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Или скачет, обгоняя ветер, -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Спорта нет прекраснее на свете!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Файл:Equestrian pictogram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92919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0" y="4143380"/>
            <a:ext cx="5214942" cy="271462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Конный спорт 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</a:t>
            </a:r>
            <a:r>
              <a:rPr kumimoji="0" lang="ru-RU" sz="21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сборное понятие,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 которым понимаются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спортивные игры с</a:t>
            </a:r>
            <a:r>
              <a:rPr kumimoji="0" lang="ru-RU" sz="21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использованием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лошадей. Лошадь при этом управляется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перемещением веса всадника, сжатием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бёдер и ослаблением или натяжением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поводьев.</a:t>
            </a:r>
          </a:p>
        </p:txBody>
      </p:sp>
      <p:pic>
        <p:nvPicPr>
          <p:cNvPr id="9" name="Picture 4" descr="Картинка 8 из 1133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10460"/>
          <a:stretch>
            <a:fillRect/>
          </a:stretch>
        </p:blipFill>
        <p:spPr bwMode="auto">
          <a:xfrm>
            <a:off x="142844" y="1000108"/>
            <a:ext cx="478634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42900"/>
            <a:ext cx="792958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Большой теннис 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Рисунок 7" descr="i (1)"/>
          <p:cNvPicPr>
            <a:picLocks noChangeAspect="1"/>
          </p:cNvPicPr>
          <p:nvPr/>
        </p:nvPicPr>
        <p:blipFill>
          <a:blip r:embed="rId2"/>
          <a:srcRect b="2346"/>
          <a:stretch>
            <a:fillRect/>
          </a:stretch>
        </p:blipFill>
        <p:spPr bwMode="auto">
          <a:xfrm>
            <a:off x="0" y="1142984"/>
            <a:ext cx="4572000" cy="571501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714876" y="1285860"/>
            <a:ext cx="442912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теннису трудно найти равнодушных:</a:t>
            </a:r>
            <a:b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Летает над кортом мячик послушный,</a:t>
            </a:r>
            <a:b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Посланный легкой, удобной ракеткой,</a:t>
            </a:r>
            <a:b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Изредка может запутаться в сетке,</a:t>
            </a:r>
            <a:b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вновь на свободе, как пуля летит,</a:t>
            </a:r>
            <a:b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Точным ударом снова отбит.</a:t>
            </a:r>
            <a:b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Здесь надо быстро бегать уметь,</a:t>
            </a:r>
            <a:b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Иначе никак за мячом не поспеть.</a:t>
            </a:r>
            <a:b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 и еще- без реакции быстрой</a:t>
            </a:r>
            <a:b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вас не получится теннисистка!</a:t>
            </a:r>
            <a:endParaRPr lang="ru-RU" sz="2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Файл:Tennis pictogram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-214338"/>
            <a:ext cx="142872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9190" y="1643050"/>
            <a:ext cx="421481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Теннис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- вид спорта, в котором соперничают либо два игрока («одиночная игра»), либо две команды, состоящие из двух игроков («парная игра»). </a:t>
            </a:r>
          </a:p>
          <a:p>
            <a:pPr marL="320040" indent="-320040" algn="ctr">
              <a:buFont typeface="Wingdings"/>
              <a:buChar char=""/>
              <a:defRPr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" indent="-320040" algn="ctr"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Задачей соперников (теннисистов или теннисисток) является при помощи ракеток отправлять мяч на сторону соперника так, чтобы тот не смог его отразить, при этом, чтобы мяч не вылетел за поле игры.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ТЕННИС 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 descr="Файл:Tennis pictogram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0"/>
            <a:ext cx="142874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Картинка 69 из 31110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28736"/>
            <a:ext cx="528638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tels-bikes.ru/preview/velo/500/stels108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-214338"/>
            <a:ext cx="3536315" cy="2524930"/>
          </a:xfrm>
          <a:prstGeom prst="rect">
            <a:avLst/>
          </a:prstGeom>
          <a:noFill/>
        </p:spPr>
      </p:pic>
      <p:pic>
        <p:nvPicPr>
          <p:cNvPr id="16388" name="Picture 4" descr="http://desktop.kazansoft.ru/bigimages/sport/bike/img-d21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500306"/>
            <a:ext cx="4572000" cy="43576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34" y="142852"/>
            <a:ext cx="48873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Велоспорт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1500174"/>
            <a:ext cx="421481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Давай поторопимся на велотрек,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Расскажет любой тебе человек: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быстроходных велосипедах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Спортсмены сражаются здесь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победы,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Такие закладывая виражи,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Увидишь-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страха, смотри, не дрожи.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 а еще мы с тобой поболеем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тех, кто участвует в гонке шоссейной.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Здесь скорость поменьше,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сил надо много,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Совсем не для слабых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 дорога!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айл:Cycling (road) pictogram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0"/>
            <a:ext cx="1857375" cy="207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00364" y="0"/>
            <a:ext cx="614363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Велотрековые </a:t>
            </a:r>
          </a:p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гонки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2357430"/>
            <a:ext cx="42148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Велосипедный спорт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это перемещение по земле с использованием транспортных средств (велосипедов), движимых мускульной силой человека.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Велотрековые гонки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вид велоспорта, проходящий на велотреках или велодромах.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Основная цель гоночных дисциплин- наиболее быстрое преодоление дистанции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" name="Picture 4" descr="Картинка 62 из 183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14554"/>
            <a:ext cx="5000625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-142900"/>
            <a:ext cx="82867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Настольный теннис 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917912"/>
            <a:ext cx="47148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Теннис настольный пинг-понгом зовется.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Этот вид спорта для быстрых людей.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Мяч резво скачет, рука не трясется,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Лихо игрок бьет ракеткой своей.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Две половинки стола разделяет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Сетки неброской надежный барьер.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Теннис и парной игрою бывает -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позволит легко интерьер.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Сетка, являясь подачи порогом,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Смело пропустит взлетающий мяч.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Несколько партий с различным итогом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Сложатся вместе в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азартнейший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матч.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Бойко метнет шар вперед подающий,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принимающий - вмиг отобьет.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Больше очков за игру выдающий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Выйдет игрок по итогам вперед.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Picture 1" descr="C:\Users\Дом\Desktop\Настольный-теннис-А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3000372"/>
            <a:ext cx="1285852" cy="1285852"/>
          </a:xfrm>
          <a:prstGeom prst="rect">
            <a:avLst/>
          </a:prstGeom>
          <a:noFill/>
        </p:spPr>
      </p:pic>
      <p:pic>
        <p:nvPicPr>
          <p:cNvPr id="18434" name="Picture 2" descr="C:\Users\Дом\Desktop\Настольный-теннис-5.jpg"/>
          <p:cNvPicPr>
            <a:picLocks noChangeAspect="1" noChangeArrowheads="1"/>
          </p:cNvPicPr>
          <p:nvPr/>
        </p:nvPicPr>
        <p:blipFill>
          <a:blip r:embed="rId3"/>
          <a:srcRect l="4643" r="5573"/>
          <a:stretch>
            <a:fillRect/>
          </a:stretch>
        </p:blipFill>
        <p:spPr bwMode="auto">
          <a:xfrm>
            <a:off x="0" y="1000108"/>
            <a:ext cx="4357686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57364"/>
            <a:ext cx="42862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Настольный теннис </a:t>
            </a:r>
          </a:p>
          <a:p>
            <a:pPr marL="320040" indent="-320040"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(Пинг-понг) 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320040" indent="-320040" algn="ctr"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спортивная игра, основанная на перекидывании мяча ракетками через игровой стол с сеткой по определённым правилам.</a:t>
            </a:r>
          </a:p>
          <a:p>
            <a:pPr marL="320040" indent="-320040" algn="ctr"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Целью игроков является достижение ситуации, когда мяч не будет отбит противником.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-142900"/>
            <a:ext cx="82867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ПИНГ - ПОНГ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Файл:Table tennis pictogram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-571528"/>
            <a:ext cx="2643188" cy="264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Картинка 12 из 7218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4477"/>
          <a:stretch>
            <a:fillRect/>
          </a:stretch>
        </p:blipFill>
        <p:spPr bwMode="auto">
          <a:xfrm>
            <a:off x="4429124" y="1000108"/>
            <a:ext cx="4714876" cy="45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Дом\Desktop\animashki-sport-125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5143488"/>
            <a:ext cx="4214810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28992" y="-142900"/>
            <a:ext cx="47763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Баскетбол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1010245"/>
            <a:ext cx="421481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Удивляться не устану-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площадке великаны.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догнать их нипочем,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 и бегают с мячом.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Баскетбол не знает скуки,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Мяч из рук в другие руки,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Словно заяц, прыг да скок-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Эй, лови его, игрок,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 заветную корзину-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Рост здесь помогает длинный-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Мяч летит за разом раз,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 бросков всего за час.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 корзина непростая,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Дырка в ней на дне большая.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лес с такою не пойдешь,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очки с ней соберешь!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scene, Basketball, wallpa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4929190" cy="5143512"/>
          </a:xfrm>
          <a:prstGeom prst="rect">
            <a:avLst/>
          </a:prstGeom>
          <a:noFill/>
        </p:spPr>
      </p:pic>
      <p:pic>
        <p:nvPicPr>
          <p:cNvPr id="7" name="Picture 2" descr="Файл:Basketball pictogram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0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429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Баскетбол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214422"/>
            <a:ext cx="4572000" cy="54168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Баскетбол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спортивная командная игра с мячом. 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баскетбол играют две команды, каждая из которых состоит из пяти игроков.</a:t>
            </a:r>
          </a:p>
          <a:p>
            <a:pPr algn="ctr"/>
            <a:endParaRPr lang="ru-RU" sz="2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каждой команды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- забросить руками мяч в корзину соперника и помешать другой команде овладеть мячом и забросить его в свою корзину. 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Соревнуются мужские и женские команды.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Картинка 34 из 20883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71546"/>
            <a:ext cx="442912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Картинка 13 из 20883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4651" b="6977"/>
          <a:stretch>
            <a:fillRect/>
          </a:stretch>
        </p:blipFill>
        <p:spPr bwMode="auto">
          <a:xfrm>
            <a:off x="500034" y="4143380"/>
            <a:ext cx="3071812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Дом\Desktop\animashki-sport-102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45020" y="-642966"/>
            <a:ext cx="2055977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ель:   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14488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642918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	Познакомить детей с летними видами спорта, расширить кругозор, вызвать желание самим заниматься каким либо видом спорта.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285992"/>
            <a:ext cx="8572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Образовательные:</a:t>
            </a:r>
            <a:endParaRPr lang="ru-RU" sz="20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</a:rPr>
              <a:t>  Добиться уточнения знаний детей о летних видах спорта, 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</a:rPr>
              <a:t>  Способствовать развитию умения различать простейшие взаимосвязи между видом спорта и его атрибутами,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</a:rPr>
              <a:t> Обеспечить обогащение и уточнение словаря по теме,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</a:rPr>
              <a:t> Пробудить интерес к физической культуре и спорту.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Развивающие:</a:t>
            </a:r>
            <a:endParaRPr lang="ru-RU" sz="20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</a:rPr>
              <a:t> Способствовать развитию логического мышления, внимания, памяти,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Воспитательные: </a:t>
            </a:r>
            <a:endParaRPr lang="ru-RU" sz="20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</a:rPr>
              <a:t> Формировать у детей потребность в двигательной активности и физическом совершенствовании,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</a:rPr>
              <a:t> Способствовать формированию уважительного отношения друг к другу,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</a:rPr>
              <a:t> Формировать представления о важности и пользе занятиями спортом для здоровья.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68" y="0"/>
            <a:ext cx="41537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Плавание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1010245"/>
            <a:ext cx="421481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Летом любим мы плескаться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речке, в озере, в пруду,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как зрителей вас, братцы,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в бассейн сейчас веду.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Здесь пловцов соревнованье: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дорожке голубой,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Замерли все в ожиданьи,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Старт- и в воду с головой.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вперед движеньем сильным,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(Эй, соперник, догоняй!)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«Брассом», или «вольным стиле»,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Или стилем «баттерфляй».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 опять на зависть рыбкам-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 ведь нет сюда пути-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дорожке, узкой, зыбкой,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Первым к финишу прийти!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Файл:Swimming pictogram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0"/>
            <a:ext cx="17859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Файл:EK Zwemmen 2006 100m vlinder vrouwe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500174"/>
            <a:ext cx="450059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0"/>
            <a:ext cx="41537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Плавание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C:\Users\Дом\Desktop\animashki-sport-39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-214338"/>
            <a:ext cx="3117295" cy="21431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571612"/>
            <a:ext cx="42862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Плавание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 спорта, заключающийся в преодолении вплавь за наименьшее время различных дистанций.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Виды плавания: вольный стиль, плавание на спине, брасс, баттерфляй, комбинированная эстафета.</a:t>
            </a:r>
          </a:p>
        </p:txBody>
      </p:sp>
      <p:pic>
        <p:nvPicPr>
          <p:cNvPr id="5" name="Picture 6" descr="Файл:Nina Dittrich 200m-butterfly Schwechat200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142984"/>
            <a:ext cx="4071934" cy="243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fisio.ru/images/sail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786190"/>
            <a:ext cx="325443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s://upload.wikimedia.org/wikipedia/commons/thumb/1/17/Diving.jpg/200px-Diving.jpg"/>
          <p:cNvPicPr>
            <a:picLocks noChangeAspect="1" noChangeArrowheads="1"/>
          </p:cNvPicPr>
          <p:nvPr/>
        </p:nvPicPr>
        <p:blipFill>
          <a:blip r:embed="rId2"/>
          <a:srcRect t="5209" b="5223"/>
          <a:stretch>
            <a:fillRect/>
          </a:stretch>
        </p:blipFill>
        <p:spPr bwMode="auto">
          <a:xfrm>
            <a:off x="785786" y="1500174"/>
            <a:ext cx="3571900" cy="535782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010380" y="0"/>
            <a:ext cx="71336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ПРЫЖКИ В ВОДУ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3504" y="928670"/>
            <a:ext cx="4000496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люди плавать научились</a:t>
            </a:r>
            <a:b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с вами это изучили,</a:t>
            </a:r>
            <a:b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"А как нырять, вы нам скажите</a:t>
            </a:r>
            <a:b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все подробно объясните?"</a:t>
            </a:r>
            <a:b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Сначала тихо, осторожно</a:t>
            </a:r>
            <a:b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Входили в воду там, где можно</a:t>
            </a:r>
            <a:b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И, убедившись, что вода</a:t>
            </a:r>
            <a:b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прячет под собой врага</a:t>
            </a:r>
            <a:b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Смелее стали прыгать в воду</a:t>
            </a:r>
            <a:b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 головой нырять под воду,</a:t>
            </a:r>
            <a:b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Ну, а, как спорт прыжки в воде</a:t>
            </a:r>
            <a:b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Развились, видимо в игре</a:t>
            </a:r>
            <a:b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Точней сказать все было так,</a:t>
            </a:r>
            <a:b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Когда гимнасты разных стран</a:t>
            </a:r>
            <a:b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Прыжки свои тренировали</a:t>
            </a:r>
            <a:b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Теперь в воде, а не в спортзале</a:t>
            </a:r>
            <a:b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 результате с тех времен</a:t>
            </a:r>
            <a:b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Европу новый спорт пришел.</a:t>
            </a:r>
            <a:b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Файл:Diving pictogram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1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4290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ПРЫЖКИ В ВОДУ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285860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Прыжки в воду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один из водных видов спорта.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соревнованиях выполняются прыжки с трамплина и вышки.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 время прыжка спортсмены выполняют ряд акробатических действий (обороты, винты, вращения).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соревнованиях по синхронным прыжкам оценивается также синхронность исполнения элементов двумя участниками.</a:t>
            </a:r>
          </a:p>
        </p:txBody>
      </p:sp>
      <p:pic>
        <p:nvPicPr>
          <p:cNvPr id="4" name="Picture 4" descr="Картинка 60 из 58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00108"/>
            <a:ext cx="4114006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kartiny.ucoz.ru/_ph/586/2/253308730.gif?149185659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14282" y="-285776"/>
            <a:ext cx="2500298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СИНХРОННОЕ ПЛАВАНИЕ</a:t>
            </a:r>
            <a:endParaRPr lang="ru-RU" sz="63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7686" y="1285860"/>
            <a:ext cx="478631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Синхронным плаванием снова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Полюбоваться мы готовы.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 музыку пловчих движенья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Здесь, как в зеркальном отраженья.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Нырок и следом кувырок – 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вот возник букет из ног.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Спортсменки сами под водой, 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Все, как одна, вниз головой.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Перестроение опять,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 нас и дальше удивлять.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на воде «звезда», «цветок»,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вновь нырок и кувырок.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Жаль, у подводных акробаток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Чудесный номер слишком краток!</a:t>
            </a:r>
          </a:p>
        </p:txBody>
      </p:sp>
      <p:pic>
        <p:nvPicPr>
          <p:cNvPr id="11270" name="Picture 6" descr="Олимпиада-2016. Российские синхронистки вышли на первое мес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306"/>
            <a:ext cx="4357686" cy="4357694"/>
          </a:xfrm>
          <a:prstGeom prst="rect">
            <a:avLst/>
          </a:prstGeom>
          <a:noFill/>
        </p:spPr>
      </p:pic>
      <p:pic>
        <p:nvPicPr>
          <p:cNvPr id="6" name="Picture 2" descr="Файл:Synchronized swimming pictogram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785794"/>
            <a:ext cx="207170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СИНХРОННОЕ ПЛАВАНИЕ</a:t>
            </a:r>
            <a:endParaRPr lang="ru-RU" sz="63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10" descr="Синхронное плавание потрясающий вид спорта синхронное плавание, спо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4429124" cy="27860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1000108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Синхронное плавание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один из водных видов спорта.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Синхронное плавание представляет собой смесь гимнастики, акробатики и плавания. В программе Олимпийских игр соревнуются только женщины.</a:t>
            </a:r>
          </a:p>
        </p:txBody>
      </p:sp>
      <p:pic>
        <p:nvPicPr>
          <p:cNvPr id="5" name="Picture 8" descr="Картинка 20 из 425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835763"/>
            <a:ext cx="4214814" cy="30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Картинка 1 из 425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b="9090"/>
          <a:stretch>
            <a:fillRect/>
          </a:stretch>
        </p:blipFill>
        <p:spPr bwMode="auto">
          <a:xfrm>
            <a:off x="142844" y="4000478"/>
            <a:ext cx="4402139" cy="285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-214338"/>
            <a:ext cx="450056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ГРЕБЛЯ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000240"/>
            <a:ext cx="41433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лодке восемь молодцов,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Замечательных гребцов.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Крепко держим мы весло,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Нам грести не тяжело,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рядом в лодке друг,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есть шестнадцать рук.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Дружно веслами мы машем,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медали будут наши! </a:t>
            </a:r>
          </a:p>
        </p:txBody>
      </p:sp>
      <p:pic>
        <p:nvPicPr>
          <p:cNvPr id="8" name="Picture 2" descr="Файл:Rowing pictogram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0034" y="-214338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Файл:Czworka podwojna-Pekin 200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1785926"/>
            <a:ext cx="5000628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:\Users\Дом\Desktop\МОЯ РАБОТА\АНИМАЦИЯ\АНИМАШКИ НОВЫЕ\animashki-sport-48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860847">
            <a:off x="6413585" y="50711"/>
            <a:ext cx="2623384" cy="128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14338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Академическая гребля</a:t>
            </a:r>
            <a:endParaRPr lang="ru-RU" sz="7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2066" y="2714620"/>
            <a:ext cx="407193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Академическая гребля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2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циклический вид спорта. </a:t>
            </a:r>
          </a:p>
          <a:p>
            <a:pPr algn="ctr"/>
            <a:r>
              <a:rPr lang="ru-RU" sz="2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Спортсмены находятся в лодках и гребут спиной вперед, в отличие от гребли на байдарках и каноэ. </a:t>
            </a:r>
          </a:p>
          <a:p>
            <a:pPr algn="ctr"/>
            <a:r>
              <a:rPr lang="ru-RU" sz="2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Наиболее распространена и популярна в странах Западной Европы, России, США, Австралии, Новой Зеландии и Румынии.</a:t>
            </a:r>
          </a:p>
        </p:txBody>
      </p:sp>
      <p:pic>
        <p:nvPicPr>
          <p:cNvPr id="7" name="Picture 5" descr="http://www.canoesport.ru/images/phocagallery/18-06-16/thumbs/phoca_thumb_m_02.jpg"/>
          <p:cNvPicPr>
            <a:picLocks noChangeAspect="1" noChangeArrowheads="1"/>
          </p:cNvPicPr>
          <p:nvPr/>
        </p:nvPicPr>
        <p:blipFill>
          <a:blip r:embed="rId2"/>
          <a:srcRect l="12820"/>
          <a:stretch>
            <a:fillRect/>
          </a:stretch>
        </p:blipFill>
        <p:spPr bwMode="auto">
          <a:xfrm>
            <a:off x="214282" y="1941385"/>
            <a:ext cx="4286280" cy="4916615"/>
          </a:xfrm>
          <a:prstGeom prst="rect">
            <a:avLst/>
          </a:prstGeom>
          <a:noFill/>
        </p:spPr>
      </p:pic>
      <p:pic>
        <p:nvPicPr>
          <p:cNvPr id="8" name="Picture 11" descr="C:\Users\Дом\Desktop\МОЯ РАБОТА\АНИМАЦИЯ\АНИМАШКИ НОВЫЕ\animashki-sport-47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4282" y="571480"/>
            <a:ext cx="1357322" cy="1265862"/>
          </a:xfrm>
          <a:prstGeom prst="rect">
            <a:avLst/>
          </a:prstGeom>
          <a:noFill/>
        </p:spPr>
      </p:pic>
      <p:pic>
        <p:nvPicPr>
          <p:cNvPr id="9" name="Picture 2" descr="Файл:Rowing pictogram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51852"/>
          <a:stretch>
            <a:fillRect/>
          </a:stretch>
        </p:blipFill>
        <p:spPr bwMode="auto">
          <a:xfrm>
            <a:off x="6858016" y="0"/>
            <a:ext cx="1285884" cy="267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14338"/>
            <a:ext cx="91440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Гребля </a:t>
            </a:r>
          </a:p>
          <a:p>
            <a:pPr algn="ctr"/>
            <a:r>
              <a:rPr lang="ru-RU" sz="7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байдарках и каноэ </a:t>
            </a:r>
            <a:endParaRPr lang="ru-RU" sz="7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29190" y="2071678"/>
            <a:ext cx="4214810" cy="464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Гребля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байдарках и каноэ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гребной вид спорта, в котором используются лодки двух типов: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байдарки и каноэ.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Участие принимают мужчины и женщины.</a:t>
            </a:r>
          </a:p>
        </p:txBody>
      </p:sp>
      <p:pic>
        <p:nvPicPr>
          <p:cNvPr id="4" name="Picture 2" descr="Файл:Canoeing (flatwater) pictogram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135729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Файл:Canoeing (flatwater) pictogram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29520" y="0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Файл:Sprint Boat K-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024156"/>
            <a:ext cx="4125920" cy="483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-214338"/>
            <a:ext cx="70008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ВОДНОЕ ПОЛО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00760" y="1214422"/>
            <a:ext cx="31432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восторгом следим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игрою веселой.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Она называется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Водное поло.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Бассейн вместо поля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мяч над водой.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Вратарь, будь на страже,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месте не стой.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 за мячом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Успевать тут везде,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Надо, как рыба,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Держаться в воде.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Похожа немножко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 на футбол,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мокрый всегда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Забивается гол!</a:t>
            </a:r>
          </a:p>
          <a:p>
            <a:endParaRPr lang="ru-RU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611231"/>
            <a:ext cx="4572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Водное поло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командный вид спорта с мячом, в котором две команды стараются забросить гол в ворота соперника. Игра при этом проходит в бассейне с водой.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соревнованиях принимают участие мужские и женские команды.</a:t>
            </a:r>
          </a:p>
        </p:txBody>
      </p:sp>
      <p:pic>
        <p:nvPicPr>
          <p:cNvPr id="5" name="Picture 2" descr="Файл:Water polo pictogram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-428652"/>
            <a:ext cx="17145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Файл:WaterPol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142984"/>
            <a:ext cx="5715008" cy="351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9"/>
          <p:cNvSpPr txBox="1">
            <a:spLocks/>
          </p:cNvSpPr>
          <p:nvPr/>
        </p:nvSpPr>
        <p:spPr>
          <a:xfrm>
            <a:off x="4500562" y="2000240"/>
            <a:ext cx="4857752" cy="5286388"/>
          </a:xfrm>
          <a:prstGeom prst="rect">
            <a:avLst/>
          </a:prstGeom>
        </p:spPr>
        <p:txBody>
          <a:bodyPr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Легкой атлетику все называют,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Но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легкой она никогда не бывает.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b="1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Спринтером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стать совсем не легко,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бросит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не каждый копье далеко.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b="1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Попробуй идти спортивной ходьбой,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Да так, чтоб никто не поспел за тобой,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Или взлететь, оттолкнувшись шестом,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b="1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взять высоту с двухэтажный дом.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Ну а теперь согласитесь со мной: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b="1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атлетике легкости нет никакой.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Вот стартовый поднят уже пистолет,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приготовился легкоатлет.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Сейчас за рекордом отправится он,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 </a:t>
            </a:r>
            <a:r>
              <a:rPr lang="ru-RU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ожиданьи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застыл стадион!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ЛЕГКАЯ  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АТЛЕТИКА</a:t>
            </a:r>
          </a:p>
          <a:p>
            <a:pPr algn="ctr"/>
            <a:r>
              <a:rPr lang="ru-RU" sz="7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«КОРОЛЕВА СПОРТА»</a:t>
            </a:r>
            <a:endParaRPr lang="ru-RU" sz="72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Текст 9"/>
          <p:cNvSpPr txBox="1">
            <a:spLocks/>
          </p:cNvSpPr>
          <p:nvPr/>
        </p:nvSpPr>
        <p:spPr>
          <a:xfrm>
            <a:off x="4286248" y="2071678"/>
            <a:ext cx="4857752" cy="528638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857496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Лёгкая атлетика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совокупность видов спорта, объединяющая пять дисциплин - бег; спортивная ходьба; прыжки (в длину, высоту, тройной, с шестом); метание (диска, копья, молота), толкание ядра;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легкоатлетические многоборья.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Один из основных и наиболее массовых видов спорта.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0"/>
            <a:ext cx="72866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ФЕХТОВАНИЕ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29190" y="1500174"/>
            <a:ext cx="421481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Хотите знать про фехтованье?</a:t>
            </a:r>
          </a:p>
          <a:p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как проходят состязанье:</a:t>
            </a:r>
          </a:p>
          <a:p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Костюмы, маски и дорожка – </a:t>
            </a:r>
          </a:p>
          <a:p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Похоже на театр немножко</a:t>
            </a:r>
          </a:p>
          <a:p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Или на рыцарский турнир.</a:t>
            </a:r>
          </a:p>
          <a:p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Кругом мы слышим звон рапир,</a:t>
            </a:r>
          </a:p>
          <a:p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Мелькают молнией клинки,</a:t>
            </a:r>
          </a:p>
          <a:p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Движенья быстры и легки.</a:t>
            </a:r>
          </a:p>
          <a:p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вот решающий укол,</a:t>
            </a:r>
          </a:p>
          <a:p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нас противник не ушел.</a:t>
            </a:r>
          </a:p>
          <a:p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всюду так  красиво в зале,</a:t>
            </a:r>
          </a:p>
          <a:p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Давно такого не видали.</a:t>
            </a:r>
          </a:p>
          <a:p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будто через сотни лет</a:t>
            </a:r>
          </a:p>
          <a:p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Нам мушкетеры шлют привет! </a:t>
            </a:r>
          </a:p>
          <a:p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Файл:Fencing pictogram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Файл:0408 USA Olympic fenc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28802"/>
            <a:ext cx="485775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85794"/>
            <a:ext cx="8858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Фехтование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система приёмов владения ручным холодным оружием в рукопашном бою, нанесения и отражения ударов. 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Также фехтованием называют и сам процесс боя с использованием холодного оружия (как реальный, так и учебно-тренировочный, спортивный, сценический и др.). Главная цель спортивного состязания - нанести укол противнику и, соответственно, избежать укола самому. Даже в командных соревнованиях бои проводятся один на один. Победа присуждается тому, кто первым нанесет сопернику определенное количество уколов в соответствии с правилами или нанесет больше таких уколов за установленный промежуток времени.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7030A0"/>
              </a:solidFill>
              <a:latin typeface="Calibri" pitchFamily="34" charset="0"/>
            </a:endParaRPr>
          </a:p>
          <a:p>
            <a:pPr algn="just"/>
            <a:endParaRPr lang="ru-RU" dirty="0" smtClean="0">
              <a:latin typeface="Calibri" pitchFamily="34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214338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ФЕХТОВАНИЕ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4" descr="Картинка 9 из 2844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428976"/>
            <a:ext cx="504454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Файл:Fencing pictogram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429500" y="3929066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Файл:Fencing pictogram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0504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t1.gstatic.com/images?q=tbn:ANd9GcRpGhNgGzY0VE-8pE5AXjfb6t4oGEcGPfL13rIg896EyR35qx7aFQ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5214942" cy="478632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00298" y="285728"/>
            <a:ext cx="52149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Волейбол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2071678"/>
            <a:ext cx="37861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﻿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такое волейбол?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похож он на футбол.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Бегать далеко не надо,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Только прыгай до упаду.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Бей по мячику сильней,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 и главное точней.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Очень дружная игра,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Волейболу скажем – Да!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Файл:Volleyball (indoor) pictogram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0"/>
            <a:ext cx="19288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26" y="0"/>
            <a:ext cx="52149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Волейбол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142984"/>
            <a:ext cx="45720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Волейбол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командная спортивная игра, в процессе которой две команды соревнуются на специальной площадке, разделённой сеткой. Игроки стремятся направить мяч на сторону соперника таким образом, чтобы он приземлился на площадке противника , либо игрок защищающейся команды допустил ошибку. Для организации атаки игрокам одной команды разрешается не более трёх касаний мяча подряд.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соревнованиях принимают участие мужские и женские команды.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Файл:Volleyball gam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0903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Картинка 12 из 11853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571876"/>
            <a:ext cx="3857628" cy="306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Файл:Volleyball (indoor) pictogram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5500702"/>
            <a:ext cx="1357297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СОВРЕМЕННОЕ ПЯТИБОРЬЕ</a:t>
            </a:r>
            <a:endParaRPr lang="ru-RU" sz="5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857232"/>
            <a:ext cx="57150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Стрельба, фехтование, плаванье, кросс,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Езда верховая – и вот вам вопрос: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же участвует в спорте таком?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Тот, кого пятиборцем зовем.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Ловкий и быстрый, сильный, отважный,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Выполнит он всю программу сейчас же.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Сразиться на шпагах, верхом проскакать,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Проплыть, как дельфин, и метко стрелять.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наконец, стремительный бег –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все это может один человек.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Такое для нас он дает представленье,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нам не сдержать своего восхищенья!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ojde.biz/wp-content/uploads/2012/11/Byrne2b-1024x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5023" y="1785926"/>
            <a:ext cx="1878977" cy="1771882"/>
          </a:xfrm>
          <a:prstGeom prst="rect">
            <a:avLst/>
          </a:prstGeom>
          <a:noFill/>
        </p:spPr>
      </p:pic>
      <p:pic>
        <p:nvPicPr>
          <p:cNvPr id="3076" name="Picture 4" descr="http://allatv777.ru/wp-content/uploads/2012/07/sport22.jpg"/>
          <p:cNvPicPr>
            <a:picLocks noChangeAspect="1" noChangeArrowheads="1"/>
          </p:cNvPicPr>
          <p:nvPr/>
        </p:nvPicPr>
        <p:blipFill>
          <a:blip r:embed="rId4"/>
          <a:srcRect l="3750" r="18749"/>
          <a:stretch>
            <a:fillRect/>
          </a:stretch>
        </p:blipFill>
        <p:spPr bwMode="auto">
          <a:xfrm>
            <a:off x="0" y="1714488"/>
            <a:ext cx="2071670" cy="1804346"/>
          </a:xfrm>
          <a:prstGeom prst="rect">
            <a:avLst/>
          </a:prstGeom>
          <a:noFill/>
        </p:spPr>
      </p:pic>
      <p:pic>
        <p:nvPicPr>
          <p:cNvPr id="3078" name="Picture 6" descr="http://www.mgfso.ru/sites/default/files/71.jpg"/>
          <p:cNvPicPr>
            <a:picLocks noChangeAspect="1" noChangeArrowheads="1"/>
          </p:cNvPicPr>
          <p:nvPr/>
        </p:nvPicPr>
        <p:blipFill>
          <a:blip r:embed="rId5"/>
          <a:srcRect l="2268" r="6435"/>
          <a:stretch>
            <a:fillRect/>
          </a:stretch>
        </p:blipFill>
        <p:spPr bwMode="auto">
          <a:xfrm>
            <a:off x="3143240" y="4643446"/>
            <a:ext cx="3357586" cy="2214554"/>
          </a:xfrm>
          <a:prstGeom prst="rect">
            <a:avLst/>
          </a:prstGeom>
          <a:noFill/>
        </p:spPr>
      </p:pic>
      <p:pic>
        <p:nvPicPr>
          <p:cNvPr id="3080" name="Picture 8" descr="http://skinz.tomsk.ru/wp-content/uploads/2012/03/1300704340_object_28.1218133246.jpg"/>
          <p:cNvPicPr>
            <a:picLocks noChangeAspect="1" noChangeArrowheads="1"/>
          </p:cNvPicPr>
          <p:nvPr/>
        </p:nvPicPr>
        <p:blipFill>
          <a:blip r:embed="rId6"/>
          <a:srcRect b="30180"/>
          <a:stretch>
            <a:fillRect/>
          </a:stretch>
        </p:blipFill>
        <p:spPr bwMode="auto">
          <a:xfrm>
            <a:off x="0" y="4857736"/>
            <a:ext cx="3000363" cy="2000264"/>
          </a:xfrm>
          <a:prstGeom prst="rect">
            <a:avLst/>
          </a:prstGeom>
          <a:noFill/>
        </p:spPr>
      </p:pic>
      <p:pic>
        <p:nvPicPr>
          <p:cNvPr id="3082" name="Picture 10" descr="https://knakkie30.files.wordpress.com/2016/10/staphorst-foto-sport-foto-zwarte-dennen-cross-foto-zwarte-dennen-cross-2016-foto-hardlopen-foto9.jpg?w=870&amp;h=580"/>
          <p:cNvPicPr>
            <a:picLocks noChangeAspect="1" noChangeArrowheads="1"/>
          </p:cNvPicPr>
          <p:nvPr/>
        </p:nvPicPr>
        <p:blipFill>
          <a:blip r:embed="rId7" cstate="print"/>
          <a:srcRect l="18966" t="11638" r="6034" b="5603"/>
          <a:stretch>
            <a:fillRect/>
          </a:stretch>
        </p:blipFill>
        <p:spPr bwMode="auto">
          <a:xfrm>
            <a:off x="6619146" y="5000636"/>
            <a:ext cx="2524854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nime.wayy.ru/_ph/39/2/29706602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2428868"/>
            <a:ext cx="1617881" cy="2304256"/>
          </a:xfrm>
          <a:prstGeom prst="rect">
            <a:avLst/>
          </a:prstGeom>
          <a:noFill/>
        </p:spPr>
      </p:pic>
      <p:pic>
        <p:nvPicPr>
          <p:cNvPr id="2052" name="Picture 4" descr="http://anime.wayy.ru/_ph/39/2/27688882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2095974" cy="1916832"/>
          </a:xfrm>
          <a:prstGeom prst="rect">
            <a:avLst/>
          </a:prstGeom>
          <a:noFill/>
        </p:spPr>
      </p:pic>
      <p:pic>
        <p:nvPicPr>
          <p:cNvPr id="2054" name="Picture 6" descr="http://anime.wayy.ru/_ph/39/2/46110065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876"/>
            <a:ext cx="1824137" cy="2760856"/>
          </a:xfrm>
          <a:prstGeom prst="rect">
            <a:avLst/>
          </a:prstGeom>
          <a:noFill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285860"/>
            <a:ext cx="9144000" cy="39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РАЗ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</a:rPr>
              <a:t> 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СОГНУТЬСЯ,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</a:rPr>
              <a:t> РАЗОГНУТЬСЯ,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baseline="0" dirty="0" smtClean="0">
                <a:latin typeface="Arial" pitchFamily="34" charset="0"/>
              </a:rPr>
              <a:t>ДВА</a:t>
            </a:r>
            <a:r>
              <a:rPr lang="ru-RU" sz="2400" b="1" dirty="0" smtClean="0">
                <a:latin typeface="Arial" pitchFamily="34" charset="0"/>
              </a:rPr>
              <a:t> - НАГНУТЬСЯ, ПОДТЯНУТЬСЯ,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Arial" pitchFamily="34" charset="0"/>
              </a:rPr>
              <a:t>ТРИ – В ЛАДОШИ ТРИ ХЛОПКА,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ГОЛОВОЮ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</a:rPr>
              <a:t> ТРИ КИВКА.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baseline="0" dirty="0" smtClean="0">
                <a:latin typeface="Arial" pitchFamily="34" charset="0"/>
              </a:rPr>
              <a:t>НА</a:t>
            </a:r>
            <a:r>
              <a:rPr lang="ru-RU" sz="2400" b="1" dirty="0" smtClean="0">
                <a:latin typeface="Arial" pitchFamily="34" charset="0"/>
              </a:rPr>
              <a:t> ЧЕТЫРЕ – РУКИ ШИРЕ,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ПЯТЬ, ШЕСТЬ – ТИХО СЕСТЬ,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Arial" pitchFamily="34" charset="0"/>
              </a:rPr>
              <a:t>СЕМЬ, ВОСЕМЬ – ЛЕНЬ ОТБРОСИ</a:t>
            </a:r>
            <a:r>
              <a:rPr lang="ru-RU" sz="2400" dirty="0" smtClean="0">
                <a:latin typeface="Arial" pitchFamily="34" charset="0"/>
              </a:rPr>
              <a:t>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0"/>
            <a:ext cx="7286644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ФИЗКУЛЬТМИНУТКА</a:t>
            </a:r>
            <a:endParaRPr lang="ru-RU" sz="5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build="allAtOnce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04664"/>
            <a:ext cx="343209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pictures.ucoz.ru/_ph/20/2/4820027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703246" flipV="1">
            <a:off x="6735068" y="2737463"/>
            <a:ext cx="2252279" cy="1551570"/>
          </a:xfrm>
          <a:prstGeom prst="rect">
            <a:avLst/>
          </a:prstGeom>
          <a:noFill/>
        </p:spPr>
      </p:pic>
      <p:pic>
        <p:nvPicPr>
          <p:cNvPr id="1028" name="Picture 4" descr="http://pictures.ucoz.ru/_ph/20/2/12370217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175098">
            <a:off x="151293" y="2926011"/>
            <a:ext cx="2143125" cy="1476375"/>
          </a:xfrm>
          <a:prstGeom prst="rect">
            <a:avLst/>
          </a:prstGeom>
          <a:noFill/>
        </p:spPr>
      </p:pic>
      <p:pic>
        <p:nvPicPr>
          <p:cNvPr id="1030" name="Picture 6" descr="http://pictures.ucoz.ru/_ph/20/2/44713296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16749">
            <a:off x="290826" y="414781"/>
            <a:ext cx="2143125" cy="1476375"/>
          </a:xfrm>
          <a:prstGeom prst="rect">
            <a:avLst/>
          </a:prstGeom>
          <a:noFill/>
        </p:spPr>
      </p:pic>
      <p:pic>
        <p:nvPicPr>
          <p:cNvPr id="1032" name="Picture 8" descr="http://pictures.ucoz.ru/_ph/20/2/90448004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255287" flipV="1">
            <a:off x="6917661" y="327476"/>
            <a:ext cx="2251199" cy="1550826"/>
          </a:xfrm>
          <a:prstGeom prst="rect">
            <a:avLst/>
          </a:prstGeom>
          <a:noFill/>
        </p:spPr>
      </p:pic>
      <p:pic>
        <p:nvPicPr>
          <p:cNvPr id="1034" name="Picture 10" descr="http://miranimashek.com/_ph/30/1/627643102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643182"/>
            <a:ext cx="857256" cy="818987"/>
          </a:xfrm>
          <a:prstGeom prst="rect">
            <a:avLst/>
          </a:prstGeom>
          <a:noFill/>
        </p:spPr>
      </p:pic>
      <p:pic>
        <p:nvPicPr>
          <p:cNvPr id="1036" name="Picture 12" descr="http://miranimashek.com/_ph/30/1/627643102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62" y="2786058"/>
            <a:ext cx="822538" cy="785818"/>
          </a:xfrm>
          <a:prstGeom prst="rect">
            <a:avLst/>
          </a:prstGeom>
          <a:noFill/>
        </p:spPr>
      </p:pic>
      <p:pic>
        <p:nvPicPr>
          <p:cNvPr id="1048" name="Picture 24" descr="отряд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14884"/>
            <a:ext cx="9144000" cy="19386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1571612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Вы дружно справились с задачей ,</a:t>
            </a:r>
          </a:p>
          <a:p>
            <a:pPr algn="ctr"/>
            <a:r>
              <a:rPr lang="ru-RU" sz="2800" b="1" dirty="0" smtClean="0"/>
              <a:t>Вам физкультура по плечу.</a:t>
            </a:r>
          </a:p>
          <a:p>
            <a:pPr algn="ctr"/>
            <a:r>
              <a:rPr lang="ru-RU" sz="2800" b="1" dirty="0" smtClean="0"/>
              <a:t>Так будем спортом заниматься,</a:t>
            </a:r>
          </a:p>
          <a:p>
            <a:pPr algn="ctr"/>
            <a:r>
              <a:rPr lang="ru-RU" sz="2800" b="1" dirty="0" smtClean="0"/>
              <a:t>И результатов добиваться!</a:t>
            </a:r>
          </a:p>
          <a:p>
            <a:pPr algn="ctr"/>
            <a:r>
              <a:rPr lang="ru-RU" sz="2800" b="1" dirty="0" smtClean="0"/>
              <a:t>Медали в будущем вас ждут.</a:t>
            </a:r>
            <a:endParaRPr lang="ru-RU" sz="2800" b="1" dirty="0"/>
          </a:p>
        </p:txBody>
      </p:sp>
      <p:pic>
        <p:nvPicPr>
          <p:cNvPr id="14" name="Picture 12" descr="http://miranimashek.com/_ph/30/1/627643102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3857628"/>
            <a:ext cx="500066" cy="477742"/>
          </a:xfrm>
          <a:prstGeom prst="rect">
            <a:avLst/>
          </a:prstGeom>
          <a:noFill/>
        </p:spPr>
      </p:pic>
      <p:pic>
        <p:nvPicPr>
          <p:cNvPr id="15" name="Picture 12" descr="http://miranimashek.com/_ph/30/1/627643102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214818"/>
            <a:ext cx="500066" cy="477742"/>
          </a:xfrm>
          <a:prstGeom prst="rect">
            <a:avLst/>
          </a:prstGeom>
          <a:noFill/>
        </p:spPr>
      </p:pic>
      <p:pic>
        <p:nvPicPr>
          <p:cNvPr id="16" name="Picture 12" descr="http://miranimashek.com/_ph/30/1/627643102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3857628"/>
            <a:ext cx="500066" cy="477742"/>
          </a:xfrm>
          <a:prstGeom prst="rect">
            <a:avLst/>
          </a:prstGeom>
          <a:noFill/>
        </p:spPr>
      </p:pic>
      <p:pic>
        <p:nvPicPr>
          <p:cNvPr id="17" name="Picture 12" descr="http://miranimashek.com/_ph/30/1/627643102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4071942"/>
            <a:ext cx="500066" cy="477742"/>
          </a:xfrm>
          <a:prstGeom prst="rect">
            <a:avLst/>
          </a:prstGeom>
          <a:noFill/>
        </p:spPr>
      </p:pic>
      <p:pic>
        <p:nvPicPr>
          <p:cNvPr id="18" name="Picture 12" descr="http://miranimashek.com/_ph/30/1/627643102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4214818"/>
            <a:ext cx="500066" cy="477742"/>
          </a:xfrm>
          <a:prstGeom prst="rect">
            <a:avLst/>
          </a:prstGeom>
          <a:noFill/>
        </p:spPr>
      </p:pic>
      <p:pic>
        <p:nvPicPr>
          <p:cNvPr id="19" name="Picture 12" descr="http://miranimashek.com/_ph/30/1/627643102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3857628"/>
            <a:ext cx="500066" cy="477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0430" y="214290"/>
            <a:ext cx="19960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 Е Г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Файл:Athletics pictogram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28858" cy="192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Файл:Dwain Chambers at Olympic Trials 2008 0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1500175"/>
            <a:ext cx="6429420" cy="515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14338"/>
            <a:ext cx="91440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ПРЫЖКИ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(В ВЫСОТУ И ДЛИНУ)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6628" name="Picture 4" descr="Прыжки в высоту среди женщин (46 фото)"/>
          <p:cNvPicPr>
            <a:picLocks noChangeAspect="1" noChangeArrowheads="1"/>
          </p:cNvPicPr>
          <p:nvPr/>
        </p:nvPicPr>
        <p:blipFill>
          <a:blip r:embed="rId2"/>
          <a:srcRect t="17137" r="12969"/>
          <a:stretch>
            <a:fillRect/>
          </a:stretch>
        </p:blipFill>
        <p:spPr bwMode="auto">
          <a:xfrm>
            <a:off x="214282" y="1571612"/>
            <a:ext cx="3857620" cy="5286388"/>
          </a:xfrm>
          <a:prstGeom prst="rect">
            <a:avLst/>
          </a:prstGeom>
          <a:noFill/>
        </p:spPr>
      </p:pic>
      <p:pic>
        <p:nvPicPr>
          <p:cNvPr id="26632" name="Picture 8" descr="https://pp.userapi.com/c637323/v637323069/354ba/2yioTt8buKI.jpg"/>
          <p:cNvPicPr>
            <a:picLocks noChangeAspect="1" noChangeArrowheads="1"/>
          </p:cNvPicPr>
          <p:nvPr/>
        </p:nvPicPr>
        <p:blipFill>
          <a:blip r:embed="rId3"/>
          <a:srcRect t="7143" b="4761"/>
          <a:stretch>
            <a:fillRect/>
          </a:stretch>
        </p:blipFill>
        <p:spPr bwMode="auto">
          <a:xfrm>
            <a:off x="4214810" y="2643182"/>
            <a:ext cx="4703287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9144000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МЕТАНИЕ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КОПЬЯ И ДИСКА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608" name="Picture 8" descr="https://www.livesport.ru/l/photo/rio2016/2016/08/17/discus_women/2.jpg?14714063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4214842" cy="4929198"/>
          </a:xfrm>
          <a:prstGeom prst="rect">
            <a:avLst/>
          </a:prstGeom>
          <a:noFill/>
        </p:spPr>
      </p:pic>
      <p:pic>
        <p:nvPicPr>
          <p:cNvPr id="4" name="Picture 4" descr="Файл:Osaka07 D7M Stephan Steding Javeli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928802"/>
            <a:ext cx="3840625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214290"/>
            <a:ext cx="71734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ТОЛКАНИЕ ЯДРА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39942" name="Picture 6" descr="http://sport-around-you.ru/wp-content/uploads/2012/07/2012-07-12_122721.jpg"/>
          <p:cNvPicPr>
            <a:picLocks noChangeAspect="1" noChangeArrowheads="1"/>
          </p:cNvPicPr>
          <p:nvPr/>
        </p:nvPicPr>
        <p:blipFill>
          <a:blip r:embed="rId2"/>
          <a:srcRect l="6122"/>
          <a:stretch>
            <a:fillRect/>
          </a:stretch>
        </p:blipFill>
        <p:spPr bwMode="auto">
          <a:xfrm>
            <a:off x="-1" y="2000240"/>
            <a:ext cx="4585353" cy="3429024"/>
          </a:xfrm>
          <a:prstGeom prst="rect">
            <a:avLst/>
          </a:prstGeom>
          <a:noFill/>
        </p:spPr>
      </p:pic>
      <p:pic>
        <p:nvPicPr>
          <p:cNvPr id="39944" name="Picture 8" descr="http://www.segodnya.ua/img/article/4533/24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736"/>
            <a:ext cx="4500562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4262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СПОРТИВНАЯ ХОДЬБА </a:t>
            </a:r>
          </a:p>
        </p:txBody>
      </p:sp>
      <p:pic>
        <p:nvPicPr>
          <p:cNvPr id="38919" name="Picture 7" descr="http://photo.sportcom.ru/images/full/29785.jpeg"/>
          <p:cNvPicPr>
            <a:picLocks noChangeAspect="1" noChangeArrowheads="1"/>
          </p:cNvPicPr>
          <p:nvPr/>
        </p:nvPicPr>
        <p:blipFill>
          <a:blip r:embed="rId2"/>
          <a:srcRect l="4374"/>
          <a:stretch>
            <a:fillRect/>
          </a:stretch>
        </p:blipFill>
        <p:spPr bwMode="auto">
          <a:xfrm>
            <a:off x="214282" y="1714488"/>
            <a:ext cx="4684322" cy="3643338"/>
          </a:xfrm>
          <a:prstGeom prst="rect">
            <a:avLst/>
          </a:prstGeom>
          <a:noFill/>
        </p:spPr>
      </p:pic>
      <p:pic>
        <p:nvPicPr>
          <p:cNvPr id="38921" name="Picture 9" descr="https://rg.ru/i/gallery/96a1d443/13fb6c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263506"/>
            <a:ext cx="4143372" cy="5594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1559</Words>
  <Application>Microsoft Office PowerPoint</Application>
  <PresentationFormat>Экран (4:3)</PresentationFormat>
  <Paragraphs>306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коля</cp:lastModifiedBy>
  <cp:revision>249</cp:revision>
  <dcterms:created xsi:type="dcterms:W3CDTF">2012-08-28T17:37:05Z</dcterms:created>
  <dcterms:modified xsi:type="dcterms:W3CDTF">2017-06-14T11:09:30Z</dcterms:modified>
</cp:coreProperties>
</file>